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70" r:id="rId15"/>
    <p:sldId id="272" r:id="rId16"/>
    <p:sldId id="273" r:id="rId17"/>
    <p:sldId id="274" r:id="rId18"/>
    <p:sldId id="268" r:id="rId19"/>
    <p:sldId id="271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0" r:id="rId37"/>
    <p:sldId id="291" r:id="rId3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5" autoAdjust="0"/>
    <p:restoredTop sz="94660"/>
  </p:normalViewPr>
  <p:slideViewPr>
    <p:cSldViewPr snapToGrid="0">
      <p:cViewPr varScale="1">
        <p:scale>
          <a:sx n="46" d="100"/>
          <a:sy n="46" d="100"/>
        </p:scale>
        <p:origin x="48" y="2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973E33-960C-4C7E-B178-2611B2AC7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15983A0-3B3D-473E-9494-4309637FA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813F5E-BA36-4D11-99D1-5B7533EDB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C8153-FAFC-4885-A8E8-E7E6526C9B7E}" type="datetimeFigureOut">
              <a:rPr kumimoji="1" lang="ja-JP" altLang="en-US" smtClean="0"/>
              <a:t>2021/1/5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D87ECD-3D1A-4778-B5C6-744024CA4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66E161-EBEE-4343-B73A-29371B5A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7628-4583-40BB-9FFD-304E0CC059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8374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165259-5A59-4F80-AF65-5E2EB44A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E88D51E-8E61-4D5F-8F46-79D35473C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9CBEF9-B6BA-4ACF-BE04-A4CA1F202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C8153-FAFC-4885-A8E8-E7E6526C9B7E}" type="datetimeFigureOut">
              <a:rPr kumimoji="1" lang="ja-JP" altLang="en-US" smtClean="0"/>
              <a:t>2021/1/5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39EF24-5DAC-492B-B09B-66EA11A3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9D9BF8-727E-47EC-AD16-F1452FDD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7628-4583-40BB-9FFD-304E0CC059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2076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3A99B24-8F9D-468D-B34D-4542A1002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10ED80F-3B69-406C-8E76-9BAF7C061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7573EC-96FA-4220-A761-8DE7A750F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C8153-FAFC-4885-A8E8-E7E6526C9B7E}" type="datetimeFigureOut">
              <a:rPr kumimoji="1" lang="ja-JP" altLang="en-US" smtClean="0"/>
              <a:t>2021/1/5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0DDBDD-93A3-4E6A-A9B6-79397E10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D3DE0A-1A58-4AE3-B354-E1BDBDBE9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7628-4583-40BB-9FFD-304E0CC059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487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B8C010-D19D-4F0B-9F6C-6FFEAF35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DCB52B-8782-47B7-AA2C-856788DC2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DDAD03-1BE0-4612-9938-083133FA6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C8153-FAFC-4885-A8E8-E7E6526C9B7E}" type="datetimeFigureOut">
              <a:rPr kumimoji="1" lang="ja-JP" altLang="en-US" smtClean="0"/>
              <a:t>2021/1/5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11938B-2DC9-45BE-B8A4-4C83C401B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82F9A48-5629-4F71-B14C-930B2A0B0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7628-4583-40BB-9FFD-304E0CC059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6692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3FE3F5-7761-48E6-8F4B-A1061889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87B539D-37C6-4A9E-B005-4CD2C33F3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05D2DE-3ED6-42AA-9864-772705F56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C8153-FAFC-4885-A8E8-E7E6526C9B7E}" type="datetimeFigureOut">
              <a:rPr kumimoji="1" lang="ja-JP" altLang="en-US" smtClean="0"/>
              <a:t>2021/1/5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5319113-2AFA-4ACD-8376-79CDF0C34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92BCF1-2B76-4405-8AB7-71D9780CD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7628-4583-40BB-9FFD-304E0CC059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789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143E8F-D1BF-4528-BD5E-25D8BB36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2B4A54-BB13-4D22-9EB2-B7B6742A8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05946F0-E6EA-473C-92DE-8BFE8E9F6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A7088B6-6C85-46E1-80A9-3469F7BFA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C8153-FAFC-4885-A8E8-E7E6526C9B7E}" type="datetimeFigureOut">
              <a:rPr kumimoji="1" lang="ja-JP" altLang="en-US" smtClean="0"/>
              <a:t>2021/1/5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A02008E-679B-4470-932F-3BCDDF874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78D446E-FB97-4198-AD66-FF5CAC03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7628-4583-40BB-9FFD-304E0CC059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15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02E84C-DBB7-428D-AE86-997C05D1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82DD419-AE91-4156-81A7-0740C3108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DB5EAD4-EECE-4842-8CB0-70501C710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6F0EDF7-AAE0-4E4A-9CB6-D42AC5264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3BE3525-777A-4CC0-A021-8C9A2461BB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24853BF-8C5A-4C0D-A784-E9DA2A85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C8153-FAFC-4885-A8E8-E7E6526C9B7E}" type="datetimeFigureOut">
              <a:rPr kumimoji="1" lang="ja-JP" altLang="en-US" smtClean="0"/>
              <a:t>2021/1/5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E2F5306-7591-43A0-99EB-434487598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FBF04FC-04E8-467D-AAB4-7C610F9E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7628-4583-40BB-9FFD-304E0CC059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435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EEC53-B867-4ECE-ADC8-CBC1EEE3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62D2DE6-5076-4AF6-BEDF-82A68170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C8153-FAFC-4885-A8E8-E7E6526C9B7E}" type="datetimeFigureOut">
              <a:rPr kumimoji="1" lang="ja-JP" altLang="en-US" smtClean="0"/>
              <a:t>2021/1/5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E012A1B-F382-41CC-BBE5-74F6D44D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82D8FE-B4AD-457D-95A8-ED074E0E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7628-4583-40BB-9FFD-304E0CC059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959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3835D8A-B599-4324-A4C3-A97200434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C8153-FAFC-4885-A8E8-E7E6526C9B7E}" type="datetimeFigureOut">
              <a:rPr kumimoji="1" lang="ja-JP" altLang="en-US" smtClean="0"/>
              <a:t>2021/1/5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CBF1F52-0ADE-4AD4-9861-9C5EB7AE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425650-4E44-49F1-91CD-36E27EDD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7628-4583-40BB-9FFD-304E0CC059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442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7A5812-89C8-4936-AA3C-00B6E4235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591DF8-DF96-44B8-8109-790B512FF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A2BFB55-DD2F-4490-AAED-A5037AB1B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444659-670E-4741-ACA7-7A83B6166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C8153-FAFC-4885-A8E8-E7E6526C9B7E}" type="datetimeFigureOut">
              <a:rPr kumimoji="1" lang="ja-JP" altLang="en-US" smtClean="0"/>
              <a:t>2021/1/5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11099D5-6AA3-4A1F-8E09-4547B04EF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EC25E9F-6991-4723-A668-B789445E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7628-4583-40BB-9FFD-304E0CC059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7043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4009E5-E31B-4673-91C0-7AB34997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A3E6C81-822D-45A2-9779-DAABA0360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D33F40-8D77-44F3-AE8E-1A4510A8F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A553D48-FE93-4FFB-A790-FE2432471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C8153-FAFC-4885-A8E8-E7E6526C9B7E}" type="datetimeFigureOut">
              <a:rPr kumimoji="1" lang="ja-JP" altLang="en-US" smtClean="0"/>
              <a:t>2021/1/5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BC8B704-346A-4927-9E42-34D49131E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FCC226A-DECA-4D66-98BF-40A9BAC7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7628-4583-40BB-9FFD-304E0CC059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248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01EAF48-C423-400F-915B-EAB9C0F5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A44A8D-DFD0-498B-92F3-5A5600ADF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46D7D5-4B84-42E4-9120-7C927AAFDB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C8153-FAFC-4885-A8E8-E7E6526C9B7E}" type="datetimeFigureOut">
              <a:rPr kumimoji="1" lang="ja-JP" altLang="en-US" smtClean="0"/>
              <a:t>2021/1/5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A9F689-87AA-4F16-8FE8-581E1A93F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647F6FF-5031-4500-81E6-B7DB7FFE6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57628-4583-40BB-9FFD-304E0CC059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4404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3C7D68-91DF-4C20-91DA-71FC5EFCD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>
                <a:latin typeface="Century" panose="02040604050505020304" pitchFamily="18" charset="0"/>
              </a:rPr>
              <a:t>Capstone Project - The Battle of Neighborhoods</a:t>
            </a:r>
            <a:endParaRPr kumimoji="1" lang="ja-JP" altLang="en-US" dirty="0">
              <a:latin typeface="Century" panose="020406040505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017A399-C18C-4C75-961C-D0725E1B24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kumimoji="1" lang="en-US" altLang="ja-JP" sz="4000" dirty="0">
                <a:latin typeface="Century" panose="02040604050505020304" pitchFamily="18" charset="0"/>
              </a:rPr>
              <a:t>Segmenting and Clustering Neighborhoods in Scarborough, Toronto</a:t>
            </a:r>
            <a:endParaRPr kumimoji="1" lang="ja-JP" altLang="en-US" sz="40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649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DD5CF6-B7CF-47F7-A85B-356674C7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GB" altLang="ja-JP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ea typeface="游ゴシック Light" panose="020B0300000000000000" pitchFamily="50" charset="-128"/>
                <a:cs typeface="+mj-cs"/>
              </a:rPr>
              <a:t>3.	Methodology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303CFBC-3DFD-44DD-B8FB-D75985028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400" dirty="0">
                <a:latin typeface="Century" panose="02040604050505020304" pitchFamily="18" charset="0"/>
              </a:rPr>
              <a:t>Consisting of the Main Component of the Report, Description of Exploratory Data Analysis, Inferential Statistical Testing, and Choice of Machine Learning</a:t>
            </a:r>
            <a:endParaRPr kumimoji="1" lang="ja-JP" altLang="en-US" sz="44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216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BDBE8E-5FA7-49BE-8E9C-EE594C3E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>
                <a:latin typeface="Century" panose="02040604050505020304" pitchFamily="18" charset="0"/>
              </a:rPr>
              <a:t>Create a Map of Toronto and Scarborough</a:t>
            </a:r>
            <a:endParaRPr kumimoji="1" lang="ja-JP" altLang="en-US" dirty="0">
              <a:latin typeface="Century" panose="020406040505050203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91D41B-7C0C-4FA9-9F4B-2E8C4E8FB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ja-JP" sz="4600" dirty="0">
                <a:latin typeface="Century" panose="02040604050505020304" pitchFamily="18" charset="0"/>
              </a:rPr>
              <a:t>First, </a:t>
            </a:r>
            <a:r>
              <a:rPr kumimoji="1" lang="en-US" altLang="ja-JP" sz="4600" dirty="0" err="1">
                <a:solidFill>
                  <a:srgbClr val="FF0000"/>
                </a:solidFill>
                <a:latin typeface="Century" panose="02040604050505020304" pitchFamily="18" charset="0"/>
              </a:rPr>
              <a:t>geopy</a:t>
            </a:r>
            <a:r>
              <a:rPr kumimoji="1" lang="en-US" altLang="ja-JP" sz="4600" dirty="0">
                <a:solidFill>
                  <a:srgbClr val="FF0000"/>
                </a:solidFill>
                <a:latin typeface="Century" panose="02040604050505020304" pitchFamily="18" charset="0"/>
              </a:rPr>
              <a:t> library</a:t>
            </a:r>
            <a:r>
              <a:rPr kumimoji="1" lang="en-US" altLang="ja-JP" sz="4600" dirty="0">
                <a:latin typeface="Century" panose="02040604050505020304" pitchFamily="18" charset="0"/>
              </a:rPr>
              <a:t> is used to obtain the latitude and longitude values of Toronto city and to create a map of Toronto with neighborhoods superimposed on top.</a:t>
            </a:r>
          </a:p>
          <a:p>
            <a:r>
              <a:rPr kumimoji="1" lang="en-US" altLang="ja-JP" sz="4600" dirty="0">
                <a:latin typeface="Century" panose="02040604050505020304" pitchFamily="18" charset="0"/>
              </a:rPr>
              <a:t>Second, the original data frame was sliced to create a new data frame of the Scarborough data. </a:t>
            </a:r>
          </a:p>
          <a:p>
            <a:r>
              <a:rPr kumimoji="1" lang="en-US" altLang="ja-JP" sz="4600" dirty="0">
                <a:latin typeface="Century" panose="02040604050505020304" pitchFamily="18" charset="0"/>
              </a:rPr>
              <a:t>The number of extracted venues was limited to </a:t>
            </a:r>
            <a:r>
              <a:rPr kumimoji="1" lang="en-US" altLang="ja-JP" sz="4600" dirty="0">
                <a:solidFill>
                  <a:srgbClr val="FF0000"/>
                </a:solidFill>
                <a:latin typeface="Century" panose="02040604050505020304" pitchFamily="18" charset="0"/>
              </a:rPr>
              <a:t>100</a:t>
            </a:r>
            <a:r>
              <a:rPr kumimoji="1" lang="en-US" altLang="ja-JP" sz="4600" dirty="0">
                <a:latin typeface="Century" panose="02040604050505020304" pitchFamily="18" charset="0"/>
              </a:rPr>
              <a:t> and the radius for the geographical scope was set as </a:t>
            </a:r>
            <a:r>
              <a:rPr kumimoji="1" lang="en-US" altLang="ja-JP" sz="4600" dirty="0">
                <a:solidFill>
                  <a:srgbClr val="FF0000"/>
                </a:solidFill>
                <a:latin typeface="Century" panose="02040604050505020304" pitchFamily="18" charset="0"/>
              </a:rPr>
              <a:t>500 meters</a:t>
            </a:r>
            <a:r>
              <a:rPr kumimoji="1" lang="en-US" altLang="ja-JP" sz="4600" dirty="0">
                <a:latin typeface="Century" panose="02040604050505020304" pitchFamily="18" charset="0"/>
              </a:rPr>
              <a:t>. </a:t>
            </a:r>
          </a:p>
          <a:p>
            <a:r>
              <a:rPr kumimoji="1" lang="en-US" altLang="ja-JP" sz="4600" dirty="0">
                <a:latin typeface="Century" panose="02040604050505020304" pitchFamily="18" charset="0"/>
              </a:rPr>
              <a:t>After request and examination of the results, the get-category-type function was borrowed from the Foursquare lab and the json was cleaned to transfer the information into a pandas data frame.</a:t>
            </a:r>
          </a:p>
          <a:p>
            <a:endParaRPr kumimoji="1" lang="en-US" altLang="ja-JP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64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38EB16-93F7-4AAF-8863-B84081180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>
                <a:latin typeface="Century" panose="02040604050505020304" pitchFamily="18" charset="0"/>
              </a:rPr>
              <a:t>Toronto</a:t>
            </a:r>
            <a:endParaRPr kumimoji="1" lang="ja-JP" altLang="en-US" dirty="0">
              <a:latin typeface="Century" panose="02040604050505020304" pitchFamily="18" charset="0"/>
            </a:endParaRPr>
          </a:p>
        </p:txBody>
      </p:sp>
      <p:pic>
        <p:nvPicPr>
          <p:cNvPr id="5" name="コンテンツ プレースホルダー 4" descr="マップ&#10;&#10;自動的に生成された説明">
            <a:extLst>
              <a:ext uri="{FF2B5EF4-FFF2-40B4-BE49-F238E27FC236}">
                <a16:creationId xmlns:a16="http://schemas.microsoft.com/office/drawing/2014/main" id="{C7AAF2BC-64D2-4EF3-9A7A-DEF9BD591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71" y="1825625"/>
            <a:ext cx="6478658" cy="4351338"/>
          </a:xfrm>
        </p:spPr>
      </p:pic>
    </p:spTree>
    <p:extLst>
      <p:ext uri="{BB962C8B-B14F-4D97-AF65-F5344CB8AC3E}">
        <p14:creationId xmlns:p14="http://schemas.microsoft.com/office/powerpoint/2010/main" val="551767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11EF24-8404-4CD3-8033-12030549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>
                <a:latin typeface="Century" panose="02040604050505020304" pitchFamily="18" charset="0"/>
              </a:rPr>
              <a:t>Scarborough</a:t>
            </a:r>
            <a:endParaRPr kumimoji="1" lang="ja-JP" altLang="en-US" dirty="0">
              <a:latin typeface="Century" panose="02040604050505020304" pitchFamily="18" charset="0"/>
            </a:endParaRPr>
          </a:p>
        </p:txBody>
      </p:sp>
      <p:pic>
        <p:nvPicPr>
          <p:cNvPr id="5" name="コンテンツ プレースホルダー 4" descr="マップ&#10;&#10;自動的に生成された説明">
            <a:extLst>
              <a:ext uri="{FF2B5EF4-FFF2-40B4-BE49-F238E27FC236}">
                <a16:creationId xmlns:a16="http://schemas.microsoft.com/office/drawing/2014/main" id="{175D4728-4DCC-4819-BA2E-C509AA7C2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714" y="1825625"/>
            <a:ext cx="6466571" cy="4351338"/>
          </a:xfrm>
        </p:spPr>
      </p:pic>
    </p:spTree>
    <p:extLst>
      <p:ext uri="{BB962C8B-B14F-4D97-AF65-F5344CB8AC3E}">
        <p14:creationId xmlns:p14="http://schemas.microsoft.com/office/powerpoint/2010/main" val="449241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コンテンツ プレースホルダー 4" descr="テーブル&#10;&#10;自動的に生成された説明">
            <a:extLst>
              <a:ext uri="{FF2B5EF4-FFF2-40B4-BE49-F238E27FC236}">
                <a16:creationId xmlns:a16="http://schemas.microsoft.com/office/drawing/2014/main" id="{0A0C1762-7F35-4847-B0B3-255353854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6" b="1192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55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1EA3BF-8081-4095-AD9F-2E4964A1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GB" altLang="ja-JP" dirty="0">
                <a:latin typeface="Century" panose="02040604050505020304" pitchFamily="18" charset="0"/>
              </a:rPr>
              <a:t>Explore </a:t>
            </a:r>
            <a:r>
              <a:rPr kumimoji="1" lang="en-GB" altLang="ja-JP" dirty="0" err="1">
                <a:latin typeface="Century" panose="02040604050505020304" pitchFamily="18" charset="0"/>
              </a:rPr>
              <a:t>Neighborhoods</a:t>
            </a:r>
            <a:r>
              <a:rPr kumimoji="1" lang="en-GB" altLang="ja-JP" dirty="0">
                <a:latin typeface="Century" panose="02040604050505020304" pitchFamily="18" charset="0"/>
              </a:rPr>
              <a:t> in Scarborough</a:t>
            </a:r>
            <a:endParaRPr kumimoji="1" lang="ja-JP" altLang="en-US" dirty="0">
              <a:latin typeface="Century" panose="020406040505050203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B59215-9595-49D4-A7F2-26A1E343C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3200" dirty="0">
                <a:latin typeface="Century" panose="02040604050505020304" pitchFamily="18" charset="0"/>
              </a:rPr>
              <a:t>A function was created to repeat the same process to all the neighborhoods in Scarborough. Then, a new data frame was created called “Scarborough venues” from “Scarborough data.” The size of the resulting data frame was confirmed.</a:t>
            </a:r>
          </a:p>
          <a:p>
            <a:r>
              <a:rPr kumimoji="1" lang="en-US" altLang="ja-JP" sz="3200" dirty="0">
                <a:latin typeface="Century" panose="02040604050505020304" pitchFamily="18" charset="0"/>
              </a:rPr>
              <a:t>Next, </a:t>
            </a:r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the number of venues and categories was counted for each neighborhood</a:t>
            </a:r>
            <a:r>
              <a:rPr kumimoji="1" lang="en-US" altLang="ja-JP" sz="3200" dirty="0">
                <a:latin typeface="Century" panose="02040604050505020304" pitchFamily="18" charset="0"/>
              </a:rPr>
              <a:t>. There were </a:t>
            </a:r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59 unique categories</a:t>
            </a:r>
            <a:r>
              <a:rPr kumimoji="1" lang="en-US" altLang="ja-JP" sz="3200" dirty="0">
                <a:latin typeface="Century" panose="02040604050505020304" pitchFamily="18" charset="0"/>
              </a:rPr>
              <a:t>.</a:t>
            </a:r>
          </a:p>
          <a:p>
            <a:endParaRPr kumimoji="1" lang="ja-JP" alt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390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コンテンツ プレースホルダー 4" descr="テーブル&#10;&#10;自動的に生成された説明">
            <a:extLst>
              <a:ext uri="{FF2B5EF4-FFF2-40B4-BE49-F238E27FC236}">
                <a16:creationId xmlns:a16="http://schemas.microsoft.com/office/drawing/2014/main" id="{886CE8A3-8B80-4E73-9098-D8053516A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2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コンテンツ プレースホルダー 4" descr="カレンダー&#10;&#10;自動的に生成された説明">
            <a:extLst>
              <a:ext uri="{FF2B5EF4-FFF2-40B4-BE49-F238E27FC236}">
                <a16:creationId xmlns:a16="http://schemas.microsoft.com/office/drawing/2014/main" id="{AD6492E8-F509-42D7-94BD-1F509C330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407C81-012D-4A79-AFF0-12366C04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GB" altLang="ja-JP" dirty="0" err="1">
                <a:latin typeface="Century" panose="02040604050505020304" pitchFamily="18" charset="0"/>
              </a:rPr>
              <a:t>Analyze</a:t>
            </a:r>
            <a:r>
              <a:rPr kumimoji="1" lang="en-GB" altLang="ja-JP" dirty="0">
                <a:latin typeface="Century" panose="02040604050505020304" pitchFamily="18" charset="0"/>
              </a:rPr>
              <a:t> Each </a:t>
            </a:r>
            <a:r>
              <a:rPr kumimoji="1" lang="en-GB" altLang="ja-JP" dirty="0" err="1">
                <a:latin typeface="Century" panose="02040604050505020304" pitchFamily="18" charset="0"/>
              </a:rPr>
              <a:t>Neighborhood</a:t>
            </a:r>
            <a:endParaRPr kumimoji="1" lang="ja-JP" altLang="en-US" dirty="0">
              <a:latin typeface="Century" panose="020406040505050203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A7D865-8CB4-4734-A370-4AFA12483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Century" panose="02040604050505020304" pitchFamily="18" charset="0"/>
              </a:rPr>
              <a:t>One hot encoding </a:t>
            </a:r>
            <a:r>
              <a:rPr kumimoji="1" lang="en-US" altLang="ja-JP" dirty="0">
                <a:latin typeface="Century" panose="02040604050505020304" pitchFamily="18" charset="0"/>
              </a:rPr>
              <a:t>was used to create a new data frame.</a:t>
            </a:r>
          </a:p>
          <a:p>
            <a:r>
              <a:rPr kumimoji="1" lang="en-US" altLang="ja-JP" dirty="0">
                <a:latin typeface="Century" panose="02040604050505020304" pitchFamily="18" charset="0"/>
              </a:rPr>
              <a:t>After examination of the new data frame, rows were </a:t>
            </a:r>
            <a:r>
              <a:rPr kumimoji="1" lang="en-US" altLang="ja-JP" dirty="0">
                <a:solidFill>
                  <a:srgbClr val="FF0000"/>
                </a:solidFill>
                <a:latin typeface="Century" panose="02040604050505020304" pitchFamily="18" charset="0"/>
              </a:rPr>
              <a:t>grouped by neighborhood</a:t>
            </a:r>
            <a:r>
              <a:rPr kumimoji="1" lang="en-US" altLang="ja-JP" dirty="0">
                <a:latin typeface="Century" panose="02040604050505020304" pitchFamily="18" charset="0"/>
              </a:rPr>
              <a:t> to find the mean of the frequency of occurrence of each category.</a:t>
            </a:r>
          </a:p>
          <a:p>
            <a:r>
              <a:rPr kumimoji="1" lang="en-US" altLang="ja-JP" dirty="0">
                <a:latin typeface="Century" panose="02040604050505020304" pitchFamily="18" charset="0"/>
              </a:rPr>
              <a:t>After confirmation of the new size, each neighborhood was printed along with </a:t>
            </a:r>
            <a:r>
              <a:rPr kumimoji="1" lang="en-US" altLang="ja-JP" dirty="0">
                <a:solidFill>
                  <a:srgbClr val="FF0000"/>
                </a:solidFill>
                <a:latin typeface="Century" panose="02040604050505020304" pitchFamily="18" charset="0"/>
              </a:rPr>
              <a:t>the top 5 most common venues</a:t>
            </a:r>
            <a:r>
              <a:rPr kumimoji="1" lang="en-US" altLang="ja-JP" dirty="0">
                <a:latin typeface="Century" panose="02040604050505020304" pitchFamily="18" charset="0"/>
              </a:rPr>
              <a:t>.</a:t>
            </a:r>
          </a:p>
          <a:p>
            <a:r>
              <a:rPr kumimoji="1" lang="en-US" altLang="ja-JP" dirty="0">
                <a:latin typeface="Century" panose="02040604050505020304" pitchFamily="18" charset="0"/>
              </a:rPr>
              <a:t>The returned data was put in a pandas data frame to sort the venues in descending order.</a:t>
            </a:r>
          </a:p>
          <a:p>
            <a:r>
              <a:rPr kumimoji="1" lang="en-US" altLang="ja-JP" dirty="0">
                <a:latin typeface="Century" panose="02040604050505020304" pitchFamily="18" charset="0"/>
              </a:rPr>
              <a:t>Then, a new data frame is created to </a:t>
            </a:r>
            <a:r>
              <a:rPr kumimoji="1" lang="en-US" altLang="ja-JP" dirty="0">
                <a:solidFill>
                  <a:srgbClr val="FF0000"/>
                </a:solidFill>
                <a:latin typeface="Century" panose="02040604050505020304" pitchFamily="18" charset="0"/>
              </a:rPr>
              <a:t>display the top 10 venues for each neighborhood</a:t>
            </a:r>
            <a:r>
              <a:rPr kumimoji="1" lang="en-US" altLang="ja-JP" dirty="0">
                <a:latin typeface="Century" panose="02040604050505020304" pitchFamily="18" charset="0"/>
              </a:rPr>
              <a:t>.</a:t>
            </a:r>
            <a:endParaRPr kumimoji="1" lang="ja-JP" alt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192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コンテンツ プレースホルダー 4" descr="テーブル&#10;&#10;自動的に生成された説明">
            <a:extLst>
              <a:ext uri="{FF2B5EF4-FFF2-40B4-BE49-F238E27FC236}">
                <a16:creationId xmlns:a16="http://schemas.microsoft.com/office/drawing/2014/main" id="{F51370F8-3950-4AEA-AF80-CBE044865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2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33ADD2-9FAE-44B0-95B1-FC7D70CD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GB" altLang="ja-JP" dirty="0">
                <a:latin typeface="Century" panose="02040604050505020304" pitchFamily="18" charset="0"/>
              </a:rPr>
              <a:t>1.	Introduction</a:t>
            </a:r>
            <a:endParaRPr kumimoji="1" lang="ja-JP" altLang="en-US" dirty="0">
              <a:latin typeface="Century" panose="020406040505050203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5FE13D-8FBF-4513-B401-AF3EFCD76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Century" panose="02040604050505020304" pitchFamily="18" charset="0"/>
              </a:rPr>
              <a:t>These days many professionals are </a:t>
            </a:r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seeking for a new job with better working conditions</a:t>
            </a:r>
            <a:r>
              <a:rPr kumimoji="1" lang="en-US" altLang="ja-JP" sz="3200" dirty="0">
                <a:latin typeface="Century" panose="02040604050505020304" pitchFamily="18" charset="0"/>
              </a:rPr>
              <a:t> than those of their current position.</a:t>
            </a:r>
          </a:p>
          <a:p>
            <a:r>
              <a:rPr kumimoji="1" lang="en-US" altLang="ja-JP" sz="3200" dirty="0">
                <a:latin typeface="Century" panose="02040604050505020304" pitchFamily="18" charset="0"/>
              </a:rPr>
              <a:t>Then it must be noted that these job seekers must be concerned not only about the working conditions of the new position, but also about </a:t>
            </a:r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the environment of new life because of changing the job</a:t>
            </a:r>
            <a:r>
              <a:rPr kumimoji="1" lang="en-US" altLang="ja-JP" sz="3200" dirty="0">
                <a:latin typeface="Century" panose="02040604050505020304" pitchFamily="18" charset="0"/>
              </a:rPr>
              <a:t>.</a:t>
            </a:r>
          </a:p>
          <a:p>
            <a:r>
              <a:rPr kumimoji="1" lang="en-US" altLang="ja-JP" sz="3200" dirty="0">
                <a:latin typeface="Century" panose="02040604050505020304" pitchFamily="18" charset="0"/>
              </a:rPr>
              <a:t>Generally, changing jobs requires moving to a different residence that is close to the place of work.</a:t>
            </a:r>
            <a:endParaRPr kumimoji="1" lang="ja-JP" altLang="en-US" sz="32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06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3E7F58-884D-42C3-9398-AB7F0DC38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GB" altLang="ja-JP" dirty="0">
                <a:latin typeface="Century" panose="02040604050505020304" pitchFamily="18" charset="0"/>
              </a:rPr>
              <a:t>Cluster </a:t>
            </a:r>
            <a:r>
              <a:rPr kumimoji="1" lang="en-GB" altLang="ja-JP" dirty="0" err="1">
                <a:latin typeface="Century" panose="02040604050505020304" pitchFamily="18" charset="0"/>
              </a:rPr>
              <a:t>Neighborhoods</a:t>
            </a:r>
            <a:endParaRPr kumimoji="1" lang="ja-JP" altLang="en-US" dirty="0">
              <a:latin typeface="Century" panose="020406040505050203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B4D05E-84CD-4ED9-B433-BD06E38BA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Century" panose="02040604050505020304" pitchFamily="18" charset="0"/>
              </a:rPr>
              <a:t>K-means is one kind of unsupervised machine learning to enable explore, segment, and group neighborhoods into clusters</a:t>
            </a:r>
            <a:r>
              <a:rPr kumimoji="1" lang="en-US" altLang="ja-JP" dirty="0">
                <a:latin typeface="Century" panose="02040604050505020304" pitchFamily="18" charset="0"/>
              </a:rPr>
              <a:t> to </a:t>
            </a:r>
            <a:r>
              <a:rPr kumimoji="1" lang="en-US" altLang="ja-JP" dirty="0">
                <a:solidFill>
                  <a:srgbClr val="FF0000"/>
                </a:solidFill>
                <a:latin typeface="Century" panose="02040604050505020304" pitchFamily="18" charset="0"/>
              </a:rPr>
              <a:t>find neighborhoods having similar characteristics</a:t>
            </a:r>
            <a:r>
              <a:rPr kumimoji="1" lang="en-US" altLang="ja-JP" dirty="0">
                <a:latin typeface="Century" panose="02040604050505020304" pitchFamily="18" charset="0"/>
              </a:rPr>
              <a:t> in a big city, such as New York and Toronto.</a:t>
            </a:r>
          </a:p>
          <a:p>
            <a:r>
              <a:rPr kumimoji="1" lang="en-US" altLang="ja-JP" dirty="0">
                <a:latin typeface="Century" panose="02040604050505020304" pitchFamily="18" charset="0"/>
              </a:rPr>
              <a:t>Here </a:t>
            </a:r>
            <a:r>
              <a:rPr kumimoji="1" lang="en-US" altLang="ja-JP" dirty="0">
                <a:solidFill>
                  <a:srgbClr val="FF0000"/>
                </a:solidFill>
                <a:latin typeface="Century" panose="02040604050505020304" pitchFamily="18" charset="0"/>
              </a:rPr>
              <a:t>5 clusters </a:t>
            </a:r>
            <a:r>
              <a:rPr kumimoji="1" lang="en-US" altLang="ja-JP" dirty="0">
                <a:latin typeface="Century" panose="02040604050505020304" pitchFamily="18" charset="0"/>
              </a:rPr>
              <a:t>of neighborhoods were created to generate a new data frame that includes the cluster as well as the top </a:t>
            </a:r>
            <a:r>
              <a:rPr kumimoji="1" lang="en-US" altLang="ja-JP" dirty="0">
                <a:solidFill>
                  <a:srgbClr val="FF0000"/>
                </a:solidFill>
                <a:latin typeface="Century" panose="02040604050505020304" pitchFamily="18" charset="0"/>
              </a:rPr>
              <a:t>10 venues </a:t>
            </a:r>
            <a:r>
              <a:rPr kumimoji="1" lang="en-US" altLang="ja-JP" dirty="0">
                <a:latin typeface="Century" panose="02040604050505020304" pitchFamily="18" charset="0"/>
              </a:rPr>
              <a:t>for each neighborhood.</a:t>
            </a:r>
          </a:p>
          <a:p>
            <a:r>
              <a:rPr kumimoji="1" lang="en-US" altLang="ja-JP" dirty="0">
                <a:latin typeface="Century" panose="02040604050505020304" pitchFamily="18" charset="0"/>
              </a:rPr>
              <a:t>Next, </a:t>
            </a:r>
            <a:r>
              <a:rPr kumimoji="1" lang="en-US" altLang="ja-JP" dirty="0">
                <a:solidFill>
                  <a:srgbClr val="FF0000"/>
                </a:solidFill>
                <a:latin typeface="Century" panose="02040604050505020304" pitchFamily="18" charset="0"/>
              </a:rPr>
              <a:t>the new data was combined with Scarborough data</a:t>
            </a:r>
            <a:r>
              <a:rPr kumimoji="1" lang="en-US" altLang="ja-JP" dirty="0">
                <a:latin typeface="Century" panose="02040604050505020304" pitchFamily="18" charset="0"/>
              </a:rPr>
              <a:t> to add </a:t>
            </a:r>
            <a:r>
              <a:rPr kumimoji="1" lang="en-US" altLang="ja-JP" dirty="0">
                <a:solidFill>
                  <a:srgbClr val="FF0000"/>
                </a:solidFill>
                <a:latin typeface="Century" panose="02040604050505020304" pitchFamily="18" charset="0"/>
              </a:rPr>
              <a:t>latitude/longitude</a:t>
            </a:r>
            <a:r>
              <a:rPr kumimoji="1" lang="en-US" altLang="ja-JP" dirty="0">
                <a:latin typeface="Century" panose="02040604050505020304" pitchFamily="18" charset="0"/>
              </a:rPr>
              <a:t> for each neighborhood before </a:t>
            </a:r>
            <a:r>
              <a:rPr kumimoji="1" lang="en-US" altLang="ja-JP" dirty="0">
                <a:solidFill>
                  <a:srgbClr val="FF0000"/>
                </a:solidFill>
                <a:latin typeface="Century" panose="02040604050505020304" pitchFamily="18" charset="0"/>
              </a:rPr>
              <a:t>the resulting clusters were visualized</a:t>
            </a:r>
            <a:r>
              <a:rPr kumimoji="1" lang="en-US" altLang="ja-JP" dirty="0">
                <a:latin typeface="Century" panose="02040604050505020304" pitchFamily="18" charset="0"/>
              </a:rPr>
              <a:t> and the </a:t>
            </a:r>
            <a:r>
              <a:rPr kumimoji="1" lang="en-US" altLang="ja-JP" dirty="0">
                <a:solidFill>
                  <a:srgbClr val="FF0000"/>
                </a:solidFill>
                <a:latin typeface="Century" panose="02040604050505020304" pitchFamily="18" charset="0"/>
              </a:rPr>
              <a:t>5 clusters were examined</a:t>
            </a:r>
            <a:r>
              <a:rPr kumimoji="1" lang="en-US" altLang="ja-JP" dirty="0">
                <a:latin typeface="Century" panose="02040604050505020304" pitchFamily="18" charset="0"/>
              </a:rPr>
              <a:t>.</a:t>
            </a:r>
          </a:p>
          <a:p>
            <a:endParaRPr kumimoji="1" lang="ja-JP" alt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792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コンテンツ プレースホルダー 4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C127951A-5143-4F47-AD47-DA698AB02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4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コンテンツ プレースホルダー 4" descr="テーブル&#10;&#10;自動的に生成された説明">
            <a:extLst>
              <a:ext uri="{FF2B5EF4-FFF2-40B4-BE49-F238E27FC236}">
                <a16:creationId xmlns:a16="http://schemas.microsoft.com/office/drawing/2014/main" id="{967001AB-CA25-44E0-A42F-5B1D061BA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4" b="168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12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1ACE47-EDC1-4A91-9B27-53FCF234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GB" altLang="ja-JP" dirty="0">
                <a:latin typeface="Century" panose="02040604050505020304" pitchFamily="18" charset="0"/>
              </a:rPr>
              <a:t>4.	Results</a:t>
            </a:r>
            <a:endParaRPr kumimoji="1" lang="ja-JP" altLang="en-US" dirty="0">
              <a:latin typeface="Century" panose="020406040505050203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FE0B6A-0512-4788-8A8E-01909C4C7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>
                <a:latin typeface="Century" panose="02040604050505020304" pitchFamily="18" charset="0"/>
              </a:rPr>
              <a:t>There were </a:t>
            </a:r>
            <a:r>
              <a:rPr kumimoji="1" lang="en-US" altLang="ja-JP" dirty="0">
                <a:solidFill>
                  <a:srgbClr val="FF0000"/>
                </a:solidFill>
                <a:latin typeface="Century" panose="02040604050505020304" pitchFamily="18" charset="0"/>
              </a:rPr>
              <a:t>16 neighborhoods</a:t>
            </a:r>
            <a:r>
              <a:rPr kumimoji="1" lang="en-US" altLang="ja-JP" dirty="0">
                <a:latin typeface="Century" panose="02040604050505020304" pitchFamily="18" charset="0"/>
              </a:rPr>
              <a:t> observed in Scarborough. The 16 neighborhoods were classified into </a:t>
            </a:r>
            <a:r>
              <a:rPr kumimoji="1" lang="en-US" altLang="ja-JP" dirty="0">
                <a:solidFill>
                  <a:srgbClr val="FF0000"/>
                </a:solidFill>
                <a:latin typeface="Century" panose="02040604050505020304" pitchFamily="18" charset="0"/>
              </a:rPr>
              <a:t>5 clusters</a:t>
            </a:r>
            <a:r>
              <a:rPr kumimoji="1" lang="en-US" altLang="ja-JP" dirty="0">
                <a:latin typeface="Century" panose="02040604050505020304" pitchFamily="18" charset="0"/>
              </a:rPr>
              <a:t>.</a:t>
            </a:r>
          </a:p>
          <a:p>
            <a:r>
              <a:rPr kumimoji="1" lang="en-US" altLang="ja-JP" dirty="0">
                <a:solidFill>
                  <a:srgbClr val="FF0000"/>
                </a:solidFill>
                <a:latin typeface="Century" panose="02040604050505020304" pitchFamily="18" charset="0"/>
              </a:rPr>
              <a:t>Cluster 2 included 12 neighborhoods</a:t>
            </a:r>
            <a:r>
              <a:rPr kumimoji="1" lang="en-US" altLang="ja-JP" dirty="0">
                <a:latin typeface="Century" panose="02040604050505020304" pitchFamily="18" charset="0"/>
              </a:rPr>
              <a:t>. </a:t>
            </a:r>
            <a:r>
              <a:rPr kumimoji="1" lang="en-US" altLang="ja-JP" dirty="0">
                <a:solidFill>
                  <a:srgbClr val="FF0000"/>
                </a:solidFill>
                <a:latin typeface="Century" panose="02040604050505020304" pitchFamily="18" charset="0"/>
              </a:rPr>
              <a:t>The other clusters</a:t>
            </a:r>
            <a:r>
              <a:rPr kumimoji="1" lang="en-US" altLang="ja-JP" dirty="0">
                <a:latin typeface="Century" panose="02040604050505020304" pitchFamily="18" charset="0"/>
              </a:rPr>
              <a:t>: Cluster 1, 3, 4, and 5 </a:t>
            </a:r>
            <a:r>
              <a:rPr kumimoji="1" lang="en-US" altLang="ja-JP" dirty="0">
                <a:solidFill>
                  <a:srgbClr val="FF0000"/>
                </a:solidFill>
                <a:latin typeface="Century" panose="02040604050505020304" pitchFamily="18" charset="0"/>
              </a:rPr>
              <a:t>only included 1 neighborhood</a:t>
            </a:r>
            <a:r>
              <a:rPr kumimoji="1" lang="en-US" altLang="ja-JP" dirty="0">
                <a:latin typeface="Century" panose="02040604050505020304" pitchFamily="18" charset="0"/>
              </a:rPr>
              <a:t>, respectively.</a:t>
            </a:r>
          </a:p>
          <a:p>
            <a:r>
              <a:rPr kumimoji="1" lang="en-US" altLang="ja-JP" dirty="0">
                <a:latin typeface="Century" panose="02040604050505020304" pitchFamily="18" charset="0"/>
              </a:rPr>
              <a:t>As compared to the West side of Toronto and Manhattan in New York, the number of found neighborhoods was much smaller. Furthermore, almost </a:t>
            </a:r>
            <a:r>
              <a:rPr kumimoji="1" lang="en-US" altLang="ja-JP" dirty="0">
                <a:solidFill>
                  <a:srgbClr val="FF0000"/>
                </a:solidFill>
                <a:latin typeface="Century" panose="02040604050505020304" pitchFamily="18" charset="0"/>
              </a:rPr>
              <a:t>every neighborhood in Scarborough had similar characteristics and was lacking diversity</a:t>
            </a:r>
            <a:r>
              <a:rPr kumimoji="1" lang="en-US" altLang="ja-JP" dirty="0">
                <a:latin typeface="Century" panose="02040604050505020304" pitchFamily="18" charset="0"/>
              </a:rPr>
              <a:t>.</a:t>
            </a:r>
          </a:p>
          <a:p>
            <a:endParaRPr kumimoji="1" lang="ja-JP" alt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637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7F9EC9-5861-49A2-B240-B764D2AF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>
                <a:latin typeface="Century" panose="02040604050505020304" pitchFamily="18" charset="0"/>
              </a:rPr>
              <a:t>Clusters in Scarborough</a:t>
            </a:r>
            <a:endParaRPr kumimoji="1" lang="ja-JP" altLang="en-US" dirty="0">
              <a:latin typeface="Century" panose="02040604050505020304" pitchFamily="18" charset="0"/>
            </a:endParaRPr>
          </a:p>
        </p:txBody>
      </p:sp>
      <p:pic>
        <p:nvPicPr>
          <p:cNvPr id="5" name="コンテンツ プレースホルダー 4" descr="マップ&#10;&#10;自動的に生成された説明">
            <a:extLst>
              <a:ext uri="{FF2B5EF4-FFF2-40B4-BE49-F238E27FC236}">
                <a16:creationId xmlns:a16="http://schemas.microsoft.com/office/drawing/2014/main" id="{E1177B3F-6D18-4F56-9BA2-D0852ABCE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215" y="1825625"/>
            <a:ext cx="6327570" cy="4351338"/>
          </a:xfrm>
        </p:spPr>
      </p:pic>
    </p:spTree>
    <p:extLst>
      <p:ext uri="{BB962C8B-B14F-4D97-AF65-F5344CB8AC3E}">
        <p14:creationId xmlns:p14="http://schemas.microsoft.com/office/powerpoint/2010/main" val="99837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383DF-7664-4954-B189-23A37917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>
                <a:latin typeface="Century" panose="02040604050505020304" pitchFamily="18" charset="0"/>
              </a:rPr>
              <a:t>Cluster 1</a:t>
            </a:r>
            <a:endParaRPr kumimoji="1" lang="ja-JP" altLang="en-US" dirty="0">
              <a:latin typeface="Century" panose="02040604050505020304" pitchFamily="18" charset="0"/>
            </a:endParaRPr>
          </a:p>
        </p:txBody>
      </p:sp>
      <p:pic>
        <p:nvPicPr>
          <p:cNvPr id="5" name="コンテンツ プレースホルダー 4" descr="テーブル&#10;&#10;自動的に生成された説明">
            <a:extLst>
              <a:ext uri="{FF2B5EF4-FFF2-40B4-BE49-F238E27FC236}">
                <a16:creationId xmlns:a16="http://schemas.microsoft.com/office/drawing/2014/main" id="{280B9452-7868-498A-AFED-B39FE8F10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618" y="1825625"/>
            <a:ext cx="6076764" cy="4351338"/>
          </a:xfrm>
        </p:spPr>
      </p:pic>
    </p:spTree>
    <p:extLst>
      <p:ext uri="{BB962C8B-B14F-4D97-AF65-F5344CB8AC3E}">
        <p14:creationId xmlns:p14="http://schemas.microsoft.com/office/powerpoint/2010/main" val="2898518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02B7CF-2143-4E47-A98B-EFC68F74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ea typeface="游ゴシック Light" panose="020B0300000000000000" pitchFamily="50" charset="-128"/>
                <a:cs typeface="+mj-cs"/>
              </a:rPr>
              <a:t>Cluster 2</a:t>
            </a:r>
            <a:endParaRPr kumimoji="1" lang="ja-JP" altLang="en-US" dirty="0"/>
          </a:p>
        </p:txBody>
      </p:sp>
      <p:pic>
        <p:nvPicPr>
          <p:cNvPr id="5" name="コンテンツ プレースホルダー 4" descr="文字の書かれた紙&#10;&#10;自動的に生成された説明">
            <a:extLst>
              <a:ext uri="{FF2B5EF4-FFF2-40B4-BE49-F238E27FC236}">
                <a16:creationId xmlns:a16="http://schemas.microsoft.com/office/drawing/2014/main" id="{A593B1F6-03D4-4261-80D1-B858B8D59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724" y="1825625"/>
            <a:ext cx="5324552" cy="4351338"/>
          </a:xfrm>
        </p:spPr>
      </p:pic>
    </p:spTree>
    <p:extLst>
      <p:ext uri="{BB962C8B-B14F-4D97-AF65-F5344CB8AC3E}">
        <p14:creationId xmlns:p14="http://schemas.microsoft.com/office/powerpoint/2010/main" val="2706639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A6218-DBDB-46EB-8E76-634BA848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>
                <a:latin typeface="Century" panose="02040604050505020304" pitchFamily="18" charset="0"/>
              </a:rPr>
              <a:t>Cluster 3</a:t>
            </a:r>
            <a:endParaRPr kumimoji="1" lang="ja-JP" altLang="en-US" dirty="0"/>
          </a:p>
        </p:txBody>
      </p:sp>
      <p:pic>
        <p:nvPicPr>
          <p:cNvPr id="5" name="コンテンツ プレースホルダー 4" descr="テーブル&#10;&#10;自動的に生成された説明">
            <a:extLst>
              <a:ext uri="{FF2B5EF4-FFF2-40B4-BE49-F238E27FC236}">
                <a16:creationId xmlns:a16="http://schemas.microsoft.com/office/drawing/2014/main" id="{5B3BFB59-BCEE-46A7-8C6F-A566441EE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618" y="1825625"/>
            <a:ext cx="6076764" cy="4351338"/>
          </a:xfrm>
        </p:spPr>
      </p:pic>
    </p:spTree>
    <p:extLst>
      <p:ext uri="{BB962C8B-B14F-4D97-AF65-F5344CB8AC3E}">
        <p14:creationId xmlns:p14="http://schemas.microsoft.com/office/powerpoint/2010/main" val="1755887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29FC83-2A42-47AC-9502-98B105E8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>
                <a:latin typeface="Century" panose="02040604050505020304" pitchFamily="18" charset="0"/>
              </a:rPr>
              <a:t>Cluster 4</a:t>
            </a:r>
            <a:endParaRPr kumimoji="1" lang="ja-JP" altLang="en-US" dirty="0"/>
          </a:p>
        </p:txBody>
      </p:sp>
      <p:pic>
        <p:nvPicPr>
          <p:cNvPr id="5" name="コンテンツ プレースホルダー 4" descr="テーブル&#10;&#10;自動的に生成された説明">
            <a:extLst>
              <a:ext uri="{FF2B5EF4-FFF2-40B4-BE49-F238E27FC236}">
                <a16:creationId xmlns:a16="http://schemas.microsoft.com/office/drawing/2014/main" id="{48E2B467-7C70-4A12-BC2F-E43D0A701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16" y="1825625"/>
            <a:ext cx="6049568" cy="4351338"/>
          </a:xfrm>
        </p:spPr>
      </p:pic>
    </p:spTree>
    <p:extLst>
      <p:ext uri="{BB962C8B-B14F-4D97-AF65-F5344CB8AC3E}">
        <p14:creationId xmlns:p14="http://schemas.microsoft.com/office/powerpoint/2010/main" val="3564880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C3B4E3-7904-4AF4-9EAA-2C5CA1960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>
                <a:latin typeface="Century" panose="02040604050505020304" pitchFamily="18" charset="0"/>
              </a:rPr>
              <a:t>Cluster 5</a:t>
            </a:r>
            <a:endParaRPr kumimoji="1" lang="ja-JP" altLang="en-US" dirty="0"/>
          </a:p>
        </p:txBody>
      </p:sp>
      <p:pic>
        <p:nvPicPr>
          <p:cNvPr id="5" name="コンテンツ プレースホルダー 4" descr="テーブル&#10;&#10;自動的に生成された説明">
            <a:extLst>
              <a:ext uri="{FF2B5EF4-FFF2-40B4-BE49-F238E27FC236}">
                <a16:creationId xmlns:a16="http://schemas.microsoft.com/office/drawing/2014/main" id="{B0CD3857-ECE5-433A-A915-47B0B5EF5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16" y="1825625"/>
            <a:ext cx="6049568" cy="4351338"/>
          </a:xfrm>
        </p:spPr>
      </p:pic>
    </p:spTree>
    <p:extLst>
      <p:ext uri="{BB962C8B-B14F-4D97-AF65-F5344CB8AC3E}">
        <p14:creationId xmlns:p14="http://schemas.microsoft.com/office/powerpoint/2010/main" val="2749486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7322BB-804A-4543-947A-3F465A12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05265E-3988-4809-8A77-91BDCD4E5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Century" panose="02040604050505020304" pitchFamily="18" charset="0"/>
              </a:rPr>
              <a:t>In this capstone project, </a:t>
            </a:r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a person lives on the West side of the City of Toronto in Canada</a:t>
            </a:r>
            <a:r>
              <a:rPr kumimoji="1" lang="en-US" altLang="ja-JP" sz="3200" dirty="0">
                <a:latin typeface="Century" panose="02040604050505020304" pitchFamily="18" charset="0"/>
              </a:rPr>
              <a:t>. This area provides great amenities, including gourmet fast food joints, pharmacies, parks, grad schools, and the like.</a:t>
            </a:r>
          </a:p>
          <a:p>
            <a:r>
              <a:rPr kumimoji="1" lang="en-US" altLang="ja-JP" sz="3200" dirty="0">
                <a:latin typeface="Century" panose="02040604050505020304" pitchFamily="18" charset="0"/>
              </a:rPr>
              <a:t>This person obtains </a:t>
            </a:r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a good job offer from an attractive company</a:t>
            </a:r>
            <a:r>
              <a:rPr kumimoji="1" lang="en-US" altLang="ja-JP" sz="3200" dirty="0">
                <a:latin typeface="Century" panose="02040604050505020304" pitchFamily="18" charset="0"/>
              </a:rPr>
              <a:t>, which is, however, located </a:t>
            </a:r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on the East side of the city</a:t>
            </a:r>
            <a:r>
              <a:rPr kumimoji="1" lang="en-US" altLang="ja-JP" sz="3200" dirty="0">
                <a:latin typeface="Century" panose="02040604050505020304" pitchFamily="18" charset="0"/>
              </a:rPr>
              <a:t>. This person is caring about the possibility to live in </a:t>
            </a:r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a neighborhood having a similar environment</a:t>
            </a:r>
            <a:r>
              <a:rPr kumimoji="1" lang="en-US" altLang="ja-JP" sz="3200" dirty="0">
                <a:latin typeface="Century" panose="02040604050505020304" pitchFamily="18" charset="0"/>
              </a:rPr>
              <a:t>.</a:t>
            </a:r>
            <a:endParaRPr kumimoji="1" lang="ja-JP" altLang="en-US" sz="32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59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92E2C8-B5B8-4BC3-B626-7A0E2474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GB" altLang="ja-JP" dirty="0">
                <a:latin typeface="Century" panose="02040604050505020304" pitchFamily="18" charset="0"/>
              </a:rPr>
              <a:t>5.	Discussion</a:t>
            </a:r>
            <a:endParaRPr kumimoji="1" lang="ja-JP" altLang="en-US" dirty="0">
              <a:latin typeface="Century" panose="020406040505050203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F48905-8C80-4B91-A2B3-09AE97784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Century" panose="02040604050505020304" pitchFamily="18" charset="0"/>
              </a:rPr>
              <a:t>Considering the results in this project about neighborhoods in Scarborough, </a:t>
            </a:r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it makes little difference for the new life which neighborhood is chosen as the new residence</a:t>
            </a:r>
            <a:r>
              <a:rPr kumimoji="1" lang="en-US" altLang="ja-JP" sz="3200" dirty="0">
                <a:latin typeface="Century" panose="02040604050505020304" pitchFamily="18" charset="0"/>
              </a:rPr>
              <a:t> near the new place of work.</a:t>
            </a:r>
          </a:p>
          <a:p>
            <a:r>
              <a:rPr kumimoji="1" lang="en-US" altLang="ja-JP" sz="3200" dirty="0">
                <a:latin typeface="Century" panose="02040604050505020304" pitchFamily="18" charset="0"/>
              </a:rPr>
              <a:t>The job seeker </a:t>
            </a:r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might not be able to find a new residence in Scarborough</a:t>
            </a:r>
            <a:r>
              <a:rPr kumimoji="1" lang="en-US" altLang="ja-JP" sz="3200" dirty="0">
                <a:latin typeface="Century" panose="02040604050505020304" pitchFamily="18" charset="0"/>
              </a:rPr>
              <a:t> that provides the same lifestyle as that the person can experience in the current residence. </a:t>
            </a:r>
            <a:endParaRPr kumimoji="1" lang="ja-JP" altLang="en-US" sz="32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033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3B8ED5-08FE-42CC-86FC-31F16B31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553B3F-C158-4756-AF5F-718F9D05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" panose="02040604050505020304" pitchFamily="18" charset="0"/>
                <a:ea typeface="游ゴシック" panose="020B0400000000000000" pitchFamily="50" charset="-128"/>
                <a:cs typeface="+mn-cs"/>
              </a:rPr>
              <a:t>The West side of Toronto shows more diversity</a:t>
            </a: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ea typeface="游ゴシック" panose="020B0400000000000000" pitchFamily="50" charset="-128"/>
                <a:cs typeface="+mn-cs"/>
              </a:rPr>
              <a:t>.</a:t>
            </a:r>
          </a:p>
          <a:p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ea typeface="游ゴシック" panose="020B0400000000000000" pitchFamily="50" charset="-128"/>
                <a:cs typeface="+mn-cs"/>
              </a:rPr>
              <a:t>Thus, it might not be better to move to the East side of Toronto, if the person thinks much of private life.</a:t>
            </a:r>
          </a:p>
          <a:p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ea typeface="游ゴシック" panose="020B0400000000000000" pitchFamily="50" charset="-128"/>
                <a:cs typeface="+mn-cs"/>
              </a:rPr>
              <a:t>If the person owns a car, </a:t>
            </a: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" panose="02040604050505020304" pitchFamily="18" charset="0"/>
                <a:ea typeface="游ゴシック" panose="020B0400000000000000" pitchFamily="50" charset="-128"/>
                <a:cs typeface="+mn-cs"/>
              </a:rPr>
              <a:t>it is not indispensable for the person to move to the East side of Toronto</a:t>
            </a: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ea typeface="游ゴシック" panose="020B0400000000000000" pitchFamily="50" charset="-128"/>
                <a:cs typeface="+mn-cs"/>
              </a:rPr>
              <a:t>.</a:t>
            </a:r>
          </a:p>
          <a:p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ea typeface="游ゴシック" panose="020B0400000000000000" pitchFamily="50" charset="-128"/>
                <a:cs typeface="+mn-cs"/>
              </a:rPr>
              <a:t>As a residence </a:t>
            </a: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" panose="02040604050505020304" pitchFamily="18" charset="0"/>
                <a:ea typeface="游ゴシック" panose="020B0400000000000000" pitchFamily="50" charset="-128"/>
                <a:cs typeface="+mn-cs"/>
              </a:rPr>
              <a:t>the West side looks more attractive</a:t>
            </a: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ea typeface="游ゴシック" panose="020B0400000000000000" pitchFamily="50" charset="-128"/>
                <a:cs typeface="+mn-cs"/>
              </a:rPr>
              <a:t> than the East side.</a:t>
            </a:r>
          </a:p>
        </p:txBody>
      </p:sp>
    </p:spTree>
    <p:extLst>
      <p:ext uri="{BB962C8B-B14F-4D97-AF65-F5344CB8AC3E}">
        <p14:creationId xmlns:p14="http://schemas.microsoft.com/office/powerpoint/2010/main" val="3603439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BC8001-9053-4AAF-9744-016F6CD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dirty="0">
                <a:latin typeface="Century" panose="02040604050505020304" pitchFamily="18" charset="0"/>
              </a:rPr>
              <a:t>Clusters in Toronto</a:t>
            </a:r>
            <a:endParaRPr kumimoji="1" lang="ja-JP" altLang="en-US" dirty="0">
              <a:latin typeface="Century" panose="02040604050505020304" pitchFamily="18" charset="0"/>
            </a:endParaRPr>
          </a:p>
        </p:txBody>
      </p:sp>
      <p:pic>
        <p:nvPicPr>
          <p:cNvPr id="5" name="コンテンツ プレースホルダー 4" descr="マップ&#10;&#10;自動的に生成された説明">
            <a:extLst>
              <a:ext uri="{FF2B5EF4-FFF2-40B4-BE49-F238E27FC236}">
                <a16:creationId xmlns:a16="http://schemas.microsoft.com/office/drawing/2014/main" id="{10909BDC-A724-4079-9940-4BDB33468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618" y="1825625"/>
            <a:ext cx="6076764" cy="4351338"/>
          </a:xfrm>
        </p:spPr>
      </p:pic>
    </p:spTree>
    <p:extLst>
      <p:ext uri="{BB962C8B-B14F-4D97-AF65-F5344CB8AC3E}">
        <p14:creationId xmlns:p14="http://schemas.microsoft.com/office/powerpoint/2010/main" val="3691423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AC36CD-0584-46FD-A729-0320FC72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57590B-A254-46A8-BDAD-03A0CAC15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Manhattan</a:t>
            </a:r>
            <a:r>
              <a:rPr kumimoji="1" lang="en-US" altLang="ja-JP" sz="3200" dirty="0">
                <a:latin typeface="Century" panose="02040604050505020304" pitchFamily="18" charset="0"/>
              </a:rPr>
              <a:t>, one borough in New York City, </a:t>
            </a:r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has more neighborhoods as well as diversity of the neighborhoods</a:t>
            </a:r>
            <a:r>
              <a:rPr kumimoji="1" lang="en-US" altLang="ja-JP" sz="3200" dirty="0">
                <a:latin typeface="Century" panose="02040604050505020304" pitchFamily="18" charset="0"/>
              </a:rPr>
              <a:t> than Scarborough.</a:t>
            </a:r>
          </a:p>
          <a:p>
            <a:r>
              <a:rPr kumimoji="1" lang="en-US" altLang="ja-JP" sz="3200" dirty="0">
                <a:latin typeface="Century" panose="02040604050505020304" pitchFamily="18" charset="0"/>
              </a:rPr>
              <a:t>Manhattan is one of the wealthiest areas in the world.</a:t>
            </a:r>
          </a:p>
          <a:p>
            <a:r>
              <a:rPr kumimoji="1" lang="en-US" altLang="ja-JP" sz="3200" dirty="0">
                <a:latin typeface="Century" panose="02040604050505020304" pitchFamily="18" charset="0"/>
              </a:rPr>
              <a:t>It is natural to be able to have </a:t>
            </a:r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a greatly comfortable and enjoyable life in Manhattan</a:t>
            </a:r>
            <a:r>
              <a:rPr kumimoji="1" lang="en-US" altLang="ja-JP" sz="3200" dirty="0">
                <a:latin typeface="Century" panose="02040604050505020304" pitchFamily="18" charset="0"/>
              </a:rPr>
              <a:t>, although it is </a:t>
            </a:r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extremely expensive</a:t>
            </a:r>
            <a:r>
              <a:rPr kumimoji="1" lang="en-US" altLang="ja-JP" sz="3200" dirty="0">
                <a:latin typeface="Century" panose="02040604050505020304" pitchFamily="18" charset="0"/>
              </a:rPr>
              <a:t> to live there.</a:t>
            </a:r>
          </a:p>
          <a:p>
            <a:r>
              <a:rPr kumimoji="1" lang="en-US" altLang="ja-JP" sz="3200" dirty="0">
                <a:latin typeface="Century" panose="02040604050505020304" pitchFamily="18" charset="0"/>
              </a:rPr>
              <a:t>Living in Scarborough would be considerably boring for a person living in Manhattan. </a:t>
            </a:r>
            <a:endParaRPr kumimoji="1" lang="ja-JP" altLang="en-US" sz="32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039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E22959-444D-4974-A562-AA8CE5F3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7DB823-5C32-4385-AF5D-A5487908A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Century" panose="02040604050505020304" pitchFamily="18" charset="0"/>
              </a:rPr>
              <a:t>Thus, it also depends on </a:t>
            </a:r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the amount of salary</a:t>
            </a:r>
            <a:r>
              <a:rPr kumimoji="1" lang="en-US" altLang="ja-JP" sz="3200" dirty="0">
                <a:latin typeface="Century" panose="02040604050505020304" pitchFamily="18" charset="0"/>
              </a:rPr>
              <a:t> of the person which area should be chosen as the residence.</a:t>
            </a:r>
          </a:p>
          <a:p>
            <a:r>
              <a:rPr kumimoji="1" lang="en-US" altLang="ja-JP" sz="3200" dirty="0">
                <a:latin typeface="Century" panose="02040604050505020304" pitchFamily="18" charset="0"/>
              </a:rPr>
              <a:t>It is preferable to analyze such </a:t>
            </a:r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differences between the current residence and the new residence</a:t>
            </a:r>
            <a:r>
              <a:rPr kumimoji="1" lang="en-US" altLang="ja-JP" sz="3200" dirty="0">
                <a:latin typeface="Century" panose="02040604050505020304" pitchFamily="18" charset="0"/>
              </a:rPr>
              <a:t> as well as to consider </a:t>
            </a:r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the lifestyle and economic status</a:t>
            </a:r>
            <a:r>
              <a:rPr kumimoji="1" lang="en-US" altLang="ja-JP" sz="3200" dirty="0">
                <a:latin typeface="Century" panose="02040604050505020304" pitchFamily="18" charset="0"/>
              </a:rPr>
              <a:t> of the person before making a decision to move to the new place.</a:t>
            </a:r>
            <a:endParaRPr kumimoji="1" lang="ja-JP" altLang="en-US" sz="32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15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FA396C-DF8D-4C3B-8FDD-99ABF12D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>
                <a:latin typeface="Century" panose="02040604050505020304" pitchFamily="18" charset="0"/>
              </a:rPr>
              <a:t>Clusters in Manhattan</a:t>
            </a:r>
            <a:endParaRPr kumimoji="1" lang="ja-JP" altLang="en-US" dirty="0">
              <a:latin typeface="Century" panose="02040604050505020304" pitchFamily="18" charset="0"/>
            </a:endParaRPr>
          </a:p>
        </p:txBody>
      </p:sp>
      <p:pic>
        <p:nvPicPr>
          <p:cNvPr id="5" name="コンテンツ プレースホルダー 4" descr="マップ&#10;&#10;自動的に生成された説明">
            <a:extLst>
              <a:ext uri="{FF2B5EF4-FFF2-40B4-BE49-F238E27FC236}">
                <a16:creationId xmlns:a16="http://schemas.microsoft.com/office/drawing/2014/main" id="{57AB791C-2065-4C35-8687-88033E7F3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408" y="1825625"/>
            <a:ext cx="6829183" cy="4351338"/>
          </a:xfrm>
        </p:spPr>
      </p:pic>
    </p:spTree>
    <p:extLst>
      <p:ext uri="{BB962C8B-B14F-4D97-AF65-F5344CB8AC3E}">
        <p14:creationId xmlns:p14="http://schemas.microsoft.com/office/powerpoint/2010/main" val="3355247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F34F7A-527D-47ED-9147-8F22BF8B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GB" altLang="ja-JP" dirty="0">
                <a:latin typeface="Century" panose="02040604050505020304" pitchFamily="18" charset="0"/>
              </a:rPr>
              <a:t>6.	Conclusion</a:t>
            </a:r>
            <a:endParaRPr kumimoji="1" lang="ja-JP" altLang="en-US" dirty="0">
              <a:latin typeface="Century" panose="020406040505050203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83251B-2E5E-410A-BD41-1EAAA7F33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4400" dirty="0">
                <a:latin typeface="Century" panose="02040604050505020304" pitchFamily="18" charset="0"/>
              </a:rPr>
              <a:t>Unfortunately, </a:t>
            </a:r>
            <a:r>
              <a:rPr kumimoji="1" lang="en-US" altLang="ja-JP" sz="4400" dirty="0">
                <a:solidFill>
                  <a:srgbClr val="FF0000"/>
                </a:solidFill>
                <a:latin typeface="Century" panose="02040604050505020304" pitchFamily="18" charset="0"/>
              </a:rPr>
              <a:t>it is not guaranteed that person can enjoy the same lifestyle in the East side of Toronto as that experienced in the West side of Toronto</a:t>
            </a:r>
            <a:r>
              <a:rPr kumimoji="1" lang="en-US" altLang="ja-JP" sz="4400" dirty="0">
                <a:latin typeface="Century" panose="02040604050505020304" pitchFamily="18" charset="0"/>
              </a:rPr>
              <a:t>.</a:t>
            </a:r>
            <a:endParaRPr kumimoji="1" lang="ja-JP" altLang="en-US" sz="44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501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1F65FE-DE1C-4894-B1DF-0B27E18C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8292A1-D5FB-46DF-B1DE-B04544E94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ja-JP" sz="4400" dirty="0">
              <a:latin typeface="Century" panose="02040604050505020304" pitchFamily="18" charset="0"/>
            </a:endParaRPr>
          </a:p>
          <a:p>
            <a:endParaRPr lang="en-US" altLang="ja-JP" sz="4400" dirty="0">
              <a:latin typeface="Century" panose="02040604050505020304" pitchFamily="18" charset="0"/>
            </a:endParaRPr>
          </a:p>
          <a:p>
            <a:r>
              <a:rPr lang="en-US" altLang="ja-JP" sz="4400" dirty="0">
                <a:latin typeface="Century" panose="02040604050505020304" pitchFamily="18" charset="0"/>
              </a:rPr>
              <a:t>Thank you for seeing the presentation</a:t>
            </a:r>
            <a:endParaRPr kumimoji="1" lang="ja-JP" altLang="en-US" sz="44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09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57A512-B33E-49EA-9D65-639613DD2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801932-D303-4259-AAE6-33446C261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FF0000"/>
                </a:solidFill>
                <a:latin typeface="Century" panose="02040604050505020304" pitchFamily="18" charset="0"/>
              </a:rPr>
              <a:t>Scarborough is a main area in the East side of the City of Toronto</a:t>
            </a:r>
            <a:r>
              <a:rPr kumimoji="1" lang="en-US" altLang="ja-JP" dirty="0">
                <a:latin typeface="Century" panose="02040604050505020304" pitchFamily="18" charset="0"/>
              </a:rPr>
              <a:t>. Thus, Scarborough is a great candidate for the job seeker to live in for the new life and job.</a:t>
            </a:r>
          </a:p>
          <a:p>
            <a:r>
              <a:rPr kumimoji="1" lang="en-US" altLang="ja-JP" dirty="0">
                <a:latin typeface="Century" panose="02040604050505020304" pitchFamily="18" charset="0"/>
              </a:rPr>
              <a:t>Therefore, it is desirable to </a:t>
            </a:r>
            <a:r>
              <a:rPr kumimoji="1" lang="en-US" altLang="ja-JP" dirty="0">
                <a:solidFill>
                  <a:srgbClr val="FF0000"/>
                </a:solidFill>
                <a:latin typeface="Century" panose="02040604050505020304" pitchFamily="18" charset="0"/>
              </a:rPr>
              <a:t>search neighborhoods in Scarborough as to each characteristics and amenities</a:t>
            </a:r>
            <a:r>
              <a:rPr kumimoji="1" lang="en-US" altLang="ja-JP" dirty="0">
                <a:latin typeface="Century" panose="02040604050505020304" pitchFamily="18" charset="0"/>
              </a:rPr>
              <a:t> to find out the best new residence for this person.</a:t>
            </a:r>
          </a:p>
          <a:p>
            <a:r>
              <a:rPr kumimoji="1" lang="en-US" altLang="ja-JP" dirty="0">
                <a:latin typeface="Century" panose="02040604050505020304" pitchFamily="18" charset="0"/>
              </a:rPr>
              <a:t>In addition, it is preferable and interesting to </a:t>
            </a:r>
            <a:r>
              <a:rPr kumimoji="1" lang="en-US" altLang="ja-JP" dirty="0">
                <a:solidFill>
                  <a:srgbClr val="FF0000"/>
                </a:solidFill>
                <a:latin typeface="Century" panose="02040604050505020304" pitchFamily="18" charset="0"/>
              </a:rPr>
              <a:t>compare Scarborough with the City of Toronto as well as Manhattan in New York City</a:t>
            </a:r>
            <a:r>
              <a:rPr kumimoji="1" lang="en-US" altLang="ja-JP" dirty="0">
                <a:latin typeface="Century" panose="02040604050505020304" pitchFamily="18" charset="0"/>
              </a:rPr>
              <a:t> to analyze the findings about Scarborough more objectively.</a:t>
            </a:r>
            <a:endParaRPr kumimoji="1" lang="ja-JP" alt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13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3F3CF8-BF9B-4ABE-915F-6A4DF408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>
                <a:latin typeface="Century" panose="02040604050505020304" pitchFamily="18" charset="0"/>
              </a:rPr>
              <a:t>2.	Description and the Source of Data</a:t>
            </a:r>
            <a:endParaRPr kumimoji="1" lang="ja-JP" altLang="en-US" dirty="0">
              <a:latin typeface="Century" panose="020406040505050203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3D61FA-83FD-4F0B-B17D-F38E3650C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Century" panose="02040604050505020304" pitchFamily="18" charset="0"/>
              </a:rPr>
              <a:t>In this project, two data were used: </a:t>
            </a:r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Wikipedia and Foursquare API</a:t>
            </a:r>
            <a:r>
              <a:rPr kumimoji="1" lang="en-US" altLang="ja-JP" sz="3200" dirty="0">
                <a:latin typeface="Century" panose="02040604050505020304" pitchFamily="18" charset="0"/>
              </a:rPr>
              <a:t>.</a:t>
            </a:r>
          </a:p>
          <a:p>
            <a:r>
              <a:rPr kumimoji="1" lang="en-US" altLang="ja-JP" sz="3200" dirty="0">
                <a:latin typeface="Century" panose="02040604050505020304" pitchFamily="18" charset="0"/>
              </a:rPr>
              <a:t>Wikipedia provides various kinds of information on each page, including </a:t>
            </a:r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postal codes of Canada about each borough and neighborhood</a:t>
            </a:r>
            <a:r>
              <a:rPr kumimoji="1" lang="en-US" altLang="ja-JP" sz="3200" dirty="0">
                <a:latin typeface="Century" panose="02040604050505020304" pitchFamily="18" charset="0"/>
              </a:rPr>
              <a:t>.</a:t>
            </a:r>
          </a:p>
          <a:p>
            <a:r>
              <a:rPr kumimoji="1" lang="en-US" altLang="ja-JP" sz="3200" dirty="0">
                <a:latin typeface="Century" panose="02040604050505020304" pitchFamily="18" charset="0"/>
              </a:rPr>
              <a:t>The relevant Wiki page for this project was obtained by using </a:t>
            </a:r>
            <a:r>
              <a:rPr kumimoji="1" lang="en-US" altLang="ja-JP" sz="3200" dirty="0" err="1">
                <a:solidFill>
                  <a:srgbClr val="FF0000"/>
                </a:solidFill>
                <a:latin typeface="Century" panose="02040604050505020304" pitchFamily="18" charset="0"/>
              </a:rPr>
              <a:t>read_html</a:t>
            </a:r>
            <a:r>
              <a:rPr kumimoji="1" lang="en-US" altLang="ja-JP" sz="3200" dirty="0" err="1">
                <a:latin typeface="Century" panose="02040604050505020304" pitchFamily="18" charset="0"/>
              </a:rPr>
              <a:t>.Link</a:t>
            </a:r>
            <a:r>
              <a:rPr kumimoji="1" lang="en-US" altLang="ja-JP" sz="3200" dirty="0">
                <a:latin typeface="Century" panose="02040604050505020304" pitchFamily="18" charset="0"/>
              </a:rPr>
              <a:t>. : https://en.wikipedia.org/wiki/List_of_postal_codes_of_Canada:_M</a:t>
            </a:r>
            <a:endParaRPr kumimoji="1" lang="ja-JP" altLang="en-US" sz="32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53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21F671-AA9D-49A2-94EA-66536785F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2FD636-3110-4875-B069-98FD074C2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Century" panose="02040604050505020304" pitchFamily="18" charset="0"/>
              </a:rPr>
              <a:t>To refine the data, cells were removed in which "Borough" is Not assigned.</a:t>
            </a:r>
          </a:p>
          <a:p>
            <a:r>
              <a:rPr kumimoji="1" lang="en-US" altLang="ja-JP" sz="3200" dirty="0">
                <a:latin typeface="Century" panose="02040604050505020304" pitchFamily="18" charset="0"/>
              </a:rPr>
              <a:t>Then, the data were grouped by "Postal Code" and "Borough" and rows were combined that share the same Postal Code and Borough. </a:t>
            </a:r>
          </a:p>
          <a:p>
            <a:r>
              <a:rPr lang="en-US" altLang="ja-JP" sz="3200" dirty="0">
                <a:latin typeface="Century" panose="02040604050505020304" pitchFamily="18" charset="0"/>
              </a:rPr>
              <a:t>I</a:t>
            </a:r>
            <a:r>
              <a:rPr kumimoji="1" lang="en-US" altLang="ja-JP" sz="3200" dirty="0">
                <a:latin typeface="Century" panose="02040604050505020304" pitchFamily="18" charset="0"/>
              </a:rPr>
              <a:t>f a cell has a borough but a Not assigned neighborhood then the neighborhood was assigned as the same as the borough.</a:t>
            </a:r>
            <a:endParaRPr kumimoji="1" lang="ja-JP" altLang="en-US" sz="32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04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C2D141-A595-4D07-8200-28769D78C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BB926C-2121-4745-9A2C-A4FCF8656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Century" panose="02040604050505020304" pitchFamily="18" charset="0"/>
              </a:rPr>
              <a:t>Next, </a:t>
            </a:r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geocoder was used to get data for information as to longitude and latitude for each area</a:t>
            </a:r>
            <a:r>
              <a:rPr kumimoji="1" lang="en-US" altLang="ja-JP" sz="3200" dirty="0">
                <a:latin typeface="Century" panose="02040604050505020304" pitchFamily="18" charset="0"/>
              </a:rPr>
              <a:t>.</a:t>
            </a:r>
          </a:p>
          <a:p>
            <a:r>
              <a:rPr kumimoji="1" lang="en-US" altLang="ja-JP" sz="3200" dirty="0">
                <a:latin typeface="Century" panose="02040604050505020304" pitchFamily="18" charset="0"/>
              </a:rPr>
              <a:t>After checking the data type and the size of the two data, the two data frames were combined because they share information about postal codes.</a:t>
            </a:r>
          </a:p>
          <a:p>
            <a:r>
              <a:rPr kumimoji="1" lang="en-US" altLang="ja-JP" sz="3200" dirty="0">
                <a:latin typeface="Century" panose="02040604050505020304" pitchFamily="18" charset="0"/>
              </a:rPr>
              <a:t>Then, the index column was removed and “</a:t>
            </a:r>
            <a:r>
              <a:rPr kumimoji="1" lang="en-US" altLang="ja-JP" sz="3200" dirty="0" err="1">
                <a:latin typeface="Century" panose="02040604050505020304" pitchFamily="18" charset="0"/>
              </a:rPr>
              <a:t>Neighbourhood</a:t>
            </a:r>
            <a:r>
              <a:rPr kumimoji="1" lang="en-US" altLang="ja-JP" sz="3200" dirty="0">
                <a:latin typeface="Century" panose="02040604050505020304" pitchFamily="18" charset="0"/>
              </a:rPr>
              <a:t>” was renamed to “Neighborhood” to avoid confusion.</a:t>
            </a:r>
            <a:endParaRPr kumimoji="1" lang="ja-JP" altLang="en-US" sz="32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538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コンテンツ プレースホルダー 4" descr="テーブル&#10;&#10;自動的に生成された説明">
            <a:extLst>
              <a:ext uri="{FF2B5EF4-FFF2-40B4-BE49-F238E27FC236}">
                <a16:creationId xmlns:a16="http://schemas.microsoft.com/office/drawing/2014/main" id="{E87F1C6D-8FEE-46EE-994B-4BBFD1E74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" r="29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50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575900-93AF-4812-ACC7-9D210AAC2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0082D6-806B-473D-8802-348CB6623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>
                <a:latin typeface="Century" panose="02040604050505020304" pitchFamily="18" charset="0"/>
              </a:rPr>
              <a:t>On the other hand, </a:t>
            </a:r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Foursquare API provides information as to various matters and events in different venues in different neighborhoods in a specific borough</a:t>
            </a:r>
            <a:r>
              <a:rPr kumimoji="1" lang="en-US" altLang="ja-JP" sz="3200" dirty="0">
                <a:latin typeface="Century" panose="02040604050505020304" pitchFamily="18" charset="0"/>
              </a:rPr>
              <a:t>.</a:t>
            </a:r>
          </a:p>
          <a:p>
            <a:r>
              <a:rPr kumimoji="1" lang="en-US" altLang="ja-JP" sz="3200" dirty="0">
                <a:latin typeface="Century" panose="02040604050505020304" pitchFamily="18" charset="0"/>
              </a:rPr>
              <a:t>The information includes </a:t>
            </a:r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venue name, location, category, menus, photos</a:t>
            </a:r>
            <a:r>
              <a:rPr kumimoji="1" lang="en-US" altLang="ja-JP" sz="3200" dirty="0">
                <a:latin typeface="Century" panose="02040604050505020304" pitchFamily="18" charset="0"/>
              </a:rPr>
              <a:t>, and so on.</a:t>
            </a:r>
          </a:p>
          <a:p>
            <a:r>
              <a:rPr kumimoji="1" lang="en-US" altLang="ja-JP" sz="3200" dirty="0">
                <a:latin typeface="Century" panose="02040604050505020304" pitchFamily="18" charset="0"/>
              </a:rPr>
              <a:t>This provider produces </a:t>
            </a:r>
            <a:r>
              <a:rPr kumimoji="1" lang="en-US" altLang="ja-JP" sz="3200" dirty="0">
                <a:solidFill>
                  <a:srgbClr val="FF0000"/>
                </a:solidFill>
                <a:latin typeface="Century" panose="02040604050505020304" pitchFamily="18" charset="0"/>
              </a:rPr>
              <a:t>information of venues within a certain distance from a specific place</a:t>
            </a:r>
            <a:r>
              <a:rPr kumimoji="1" lang="en-US" altLang="ja-JP" sz="3200" dirty="0">
                <a:latin typeface="Century" panose="02040604050505020304" pitchFamily="18" charset="0"/>
              </a:rPr>
              <a:t> with the determined longitude and latitude.</a:t>
            </a:r>
          </a:p>
        </p:txBody>
      </p:sp>
    </p:spTree>
    <p:extLst>
      <p:ext uri="{BB962C8B-B14F-4D97-AF65-F5344CB8AC3E}">
        <p14:creationId xmlns:p14="http://schemas.microsoft.com/office/powerpoint/2010/main" val="335744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1381</Words>
  <Application>Microsoft Office PowerPoint</Application>
  <PresentationFormat>ワイド画面</PresentationFormat>
  <Paragraphs>76</Paragraphs>
  <Slides>37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2" baseType="lpstr">
      <vt:lpstr>游ゴシック</vt:lpstr>
      <vt:lpstr>游ゴシック Light</vt:lpstr>
      <vt:lpstr>Arial</vt:lpstr>
      <vt:lpstr>Century</vt:lpstr>
      <vt:lpstr>Office テーマ</vt:lpstr>
      <vt:lpstr>Capstone Project - The Battle of Neighborhoods</vt:lpstr>
      <vt:lpstr>1. Introduction</vt:lpstr>
      <vt:lpstr>PowerPoint プレゼンテーション</vt:lpstr>
      <vt:lpstr>PowerPoint プレゼンテーション</vt:lpstr>
      <vt:lpstr>2. Description and the Source of Data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3. Methodology</vt:lpstr>
      <vt:lpstr>Create a Map of Toronto and Scarborough</vt:lpstr>
      <vt:lpstr>Toronto</vt:lpstr>
      <vt:lpstr>Scarborough</vt:lpstr>
      <vt:lpstr>PowerPoint プレゼンテーション</vt:lpstr>
      <vt:lpstr>Explore Neighborhoods in Scarborough</vt:lpstr>
      <vt:lpstr>PowerPoint プレゼンテーション</vt:lpstr>
      <vt:lpstr>PowerPoint プレゼンテーション</vt:lpstr>
      <vt:lpstr>Analyze Each Neighborhood</vt:lpstr>
      <vt:lpstr>PowerPoint プレゼンテーション</vt:lpstr>
      <vt:lpstr>Cluster Neighborhoods</vt:lpstr>
      <vt:lpstr>PowerPoint プレゼンテーション</vt:lpstr>
      <vt:lpstr>PowerPoint プレゼンテーション</vt:lpstr>
      <vt:lpstr>4. Results</vt:lpstr>
      <vt:lpstr>Clusters in Scarborough</vt:lpstr>
      <vt:lpstr>Cluster 1</vt:lpstr>
      <vt:lpstr>Cluster 2</vt:lpstr>
      <vt:lpstr>Cluster 3</vt:lpstr>
      <vt:lpstr>Cluster 4</vt:lpstr>
      <vt:lpstr>Cluster 5</vt:lpstr>
      <vt:lpstr>5. Discussion</vt:lpstr>
      <vt:lpstr>PowerPoint プレゼンテーション</vt:lpstr>
      <vt:lpstr>Clusters in Toronto</vt:lpstr>
      <vt:lpstr>PowerPoint プレゼンテーション</vt:lpstr>
      <vt:lpstr>PowerPoint プレゼンテーション</vt:lpstr>
      <vt:lpstr>Clusters in Manhattan</vt:lpstr>
      <vt:lpstr>6. Conclusion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The Battle of Neighborhoods</dc:title>
  <dc:creator>Fujiya Goki</dc:creator>
  <cp:lastModifiedBy>Fujiya Goki</cp:lastModifiedBy>
  <cp:revision>8</cp:revision>
  <dcterms:created xsi:type="dcterms:W3CDTF">2021-01-05T10:36:04Z</dcterms:created>
  <dcterms:modified xsi:type="dcterms:W3CDTF">2021-01-05T11:28:18Z</dcterms:modified>
</cp:coreProperties>
</file>